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9" r:id="rId5"/>
    <p:sldId id="318" r:id="rId6"/>
    <p:sldId id="317" r:id="rId7"/>
    <p:sldId id="319" r:id="rId8"/>
    <p:sldId id="258" r:id="rId9"/>
    <p:sldId id="301" r:id="rId10"/>
    <p:sldId id="293" r:id="rId11"/>
    <p:sldId id="297" r:id="rId12"/>
    <p:sldId id="298" r:id="rId13"/>
    <p:sldId id="299" r:id="rId14"/>
    <p:sldId id="300" r:id="rId15"/>
    <p:sldId id="270" r:id="rId16"/>
    <p:sldId id="302" r:id="rId17"/>
    <p:sldId id="303" r:id="rId18"/>
    <p:sldId id="304" r:id="rId19"/>
    <p:sldId id="305" r:id="rId20"/>
    <p:sldId id="306" r:id="rId21"/>
    <p:sldId id="307" r:id="rId22"/>
    <p:sldId id="308" r:id="rId23"/>
    <p:sldId id="309" r:id="rId24"/>
    <p:sldId id="313" r:id="rId25"/>
    <p:sldId id="314" r:id="rId26"/>
    <p:sldId id="315" r:id="rId27"/>
    <p:sldId id="310"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A5D"/>
    <a:srgbClr val="63BE69"/>
    <a:srgbClr val="1D79BD"/>
    <a:srgbClr val="3D4841"/>
    <a:srgbClr val="3A3939"/>
    <a:srgbClr val="FCBD31"/>
    <a:srgbClr val="0B6841"/>
    <a:srgbClr val="BF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D9061-59D2-1EC8-4984-891245A9B54E}" v="620" dt="2019-10-07T19:45:21.219"/>
    <p1510:client id="{3D756C41-DDBC-BE4A-5B40-FF2139EFA887}" v="138" dt="2019-10-08T13:23:07.540"/>
    <p1510:client id="{5544045F-E49E-9950-6982-4E4A663411CC}" v="56" dt="2019-10-07T20:21:22.844"/>
    <p1510:client id="{77324ADE-672F-9683-E6D9-0F467CBB4B3D}" v="11" dt="2019-10-09T03:44:12.481"/>
    <p1510:client id="{D80A87E7-CDDB-9385-5D9A-E8752FBE971F}" v="80" dt="2019-10-07T20:46:20.038"/>
    <p1510:client id="{DE4A3B67-1AE9-1E64-882C-91920A5F42CF}" v="16" dt="2019-10-07T20:08:12.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8" autoAdjust="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2111BF-2528-1540-BB2A-C837B6FD0DD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111BF-2528-1540-BB2A-C837B6FD0DD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111BF-2528-1540-BB2A-C837B6FD0DD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111BF-2528-1540-BB2A-C837B6FD0DD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111BF-2528-1540-BB2A-C837B6FD0DDB}"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2111BF-2528-1540-BB2A-C837B6FD0DDB}"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111BF-2528-1540-BB2A-C837B6FD0DDB}"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2111BF-2528-1540-BB2A-C837B6FD0DDB}"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111BF-2528-1540-BB2A-C837B6FD0DDB}"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111BF-2528-1540-BB2A-C837B6FD0DDB}"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111BF-2528-1540-BB2A-C837B6FD0DDB}"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0E09C-1057-4D48-A5AB-137E3F54B4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111BF-2528-1540-BB2A-C837B6FD0DDB}" type="datetimeFigureOut">
              <a:rPr lang="en-US" smtClean="0"/>
              <a:t>4/23/2020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E09C-1057-4D48-A5AB-137E3F54B404}" type="slidenum">
              <a:rPr lang="en-US" smtClean="0"/>
              <a:t>‹#›</a:t>
            </a:fld>
            <a:endParaRPr lang="en-US"/>
          </a:p>
        </p:txBody>
      </p:sp>
    </p:spTree>
    <p:extLst>
      <p:ext uri="{BB962C8B-B14F-4D97-AF65-F5344CB8AC3E}">
        <p14:creationId xmlns:p14="http://schemas.microsoft.com/office/powerpoint/2010/main" val="92915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112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1346667" cy="861774"/>
          </a:xfrm>
          <a:prstGeom prst="rect">
            <a:avLst/>
          </a:prstGeom>
          <a:noFill/>
        </p:spPr>
        <p:txBody>
          <a:bodyPr wrap="square" rtlCol="0">
            <a:spAutoFit/>
          </a:bodyPr>
          <a:lstStyle/>
          <a:p>
            <a:endParaRPr lang="en-US" sz="3200" dirty="0">
              <a:solidFill>
                <a:schemeClr val="bg1"/>
              </a:solidFill>
              <a:latin typeface="Futura Medium" charset="0"/>
              <a:ea typeface="Futura Medium" charset="0"/>
              <a:cs typeface="Futura Medium" charset="0"/>
            </a:endParaRP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dirty="0">
                <a:latin typeface="Futura Medium" charset="0"/>
                <a:ea typeface="Futura Medium" charset="0"/>
                <a:cs typeface="Futura Medium" charset="0"/>
              </a:rPr>
              <a:t>GEORGE MASON UNIVERSITY</a:t>
            </a:r>
            <a:endParaRPr lang="en-US" dirty="0"/>
          </a:p>
        </p:txBody>
      </p:sp>
      <p:sp>
        <p:nvSpPr>
          <p:cNvPr id="2" name="TextBox 1">
            <a:extLst>
              <a:ext uri="{FF2B5EF4-FFF2-40B4-BE49-F238E27FC236}">
                <a16:creationId xmlns:a16="http://schemas.microsoft.com/office/drawing/2014/main" id="{47690A58-C9C7-47E8-8460-71E6467BB313}"/>
              </a:ext>
            </a:extLst>
          </p:cNvPr>
          <p:cNvSpPr txBox="1"/>
          <p:nvPr/>
        </p:nvSpPr>
        <p:spPr>
          <a:xfrm>
            <a:off x="434051" y="1628221"/>
            <a:ext cx="8107680" cy="43088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1" algn="ctr"/>
            <a:endParaRPr lang="en-US" sz="4400" dirty="0">
              <a:latin typeface="Futura Medium"/>
              <a:cs typeface="Arial"/>
            </a:endParaRPr>
          </a:p>
          <a:p>
            <a:pPr marL="171450" lvl="1" algn="ctr"/>
            <a:r>
              <a:rPr lang="en-US" sz="4800" b="1" dirty="0">
                <a:latin typeface="Futura Medium"/>
                <a:cs typeface="Arial"/>
              </a:rPr>
              <a:t>University Life Supervision Panel </a:t>
            </a:r>
          </a:p>
          <a:p>
            <a:pPr marL="171450" lvl="1"/>
            <a:endParaRPr lang="en-US" sz="4800" b="1" dirty="0">
              <a:latin typeface="Futura Medium"/>
              <a:cs typeface="Arial"/>
            </a:endParaRPr>
          </a:p>
          <a:p>
            <a:pPr marL="171450" lvl="1"/>
            <a:endParaRPr lang="en-US" sz="1600" dirty="0">
              <a:latin typeface="Futura Medium"/>
              <a:cs typeface="Arial"/>
            </a:endParaRPr>
          </a:p>
          <a:p>
            <a:pPr marL="171450" lvl="1"/>
            <a:endParaRPr lang="en-US" dirty="0">
              <a:latin typeface="Futura Medium"/>
              <a:cs typeface="Arial"/>
            </a:endParaRPr>
          </a:p>
          <a:p>
            <a:r>
              <a:rPr lang="en-US" b="1" dirty="0">
                <a:latin typeface="Futura Medium"/>
                <a:cs typeface="Arial"/>
              </a:rPr>
              <a:t>Sponsored by</a:t>
            </a:r>
          </a:p>
          <a:p>
            <a:r>
              <a:rPr lang="en-US" b="1" dirty="0">
                <a:latin typeface="Futura Medium"/>
                <a:cs typeface="Arial"/>
              </a:rPr>
              <a:t>University Life &amp; Friends Supervision Collective</a:t>
            </a:r>
          </a:p>
          <a:p>
            <a:endParaRPr lang="en-US" sz="1600" dirty="0">
              <a:latin typeface="Georgia" panose="02040502050405020303" pitchFamily="18" charset="0"/>
              <a:cs typeface="Arial"/>
            </a:endParaRPr>
          </a:p>
        </p:txBody>
      </p:sp>
    </p:spTree>
    <p:extLst>
      <p:ext uri="{BB962C8B-B14F-4D97-AF65-F5344CB8AC3E}">
        <p14:creationId xmlns:p14="http://schemas.microsoft.com/office/powerpoint/2010/main" val="143578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63BE6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5803192" cy="861774"/>
          </a:xfrm>
          <a:prstGeom prst="rect">
            <a:avLst/>
          </a:prstGeom>
          <a:noFill/>
        </p:spPr>
        <p:txBody>
          <a:bodyPr wrap="none" rtlCol="0" anchor="t">
            <a:spAutoFit/>
          </a:bodyPr>
          <a:lstStyle/>
          <a:p>
            <a:r>
              <a:rPr lang="en-US" sz="3200">
                <a:solidFill>
                  <a:schemeClr val="bg1"/>
                </a:solidFill>
                <a:latin typeface="Futura Medium"/>
                <a:ea typeface="Futura Medium" charset="0"/>
                <a:cs typeface="Futura Medium" charset="0"/>
              </a:rPr>
              <a:t>Jalen Howard – Coordinator</a:t>
            </a:r>
            <a:endParaRPr lang="en-US" sz="3200" dirty="0">
              <a:solidFill>
                <a:schemeClr val="bg1"/>
              </a:solidFill>
              <a:latin typeface="Futura Medium"/>
              <a:ea typeface="Futura Medium" charset="0"/>
              <a:cs typeface="Futura Medium" charset="0"/>
            </a:endParaRPr>
          </a:p>
          <a:p>
            <a:endParaRPr lang="en-US" dirty="0">
              <a:solidFill>
                <a:srgbClr val="000000"/>
              </a:solidFill>
              <a:latin typeface="Calibri" panose="020F0502020204030204"/>
              <a:ea typeface="Futura Medium" charset="0"/>
              <a:cs typeface="Calibri" panose="020F0502020204030204"/>
            </a:endParaRPr>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84B0AB76-4118-4BA5-A5DB-8B7E90EC0602}"/>
              </a:ext>
            </a:extLst>
          </p:cNvPr>
          <p:cNvSpPr txBox="1"/>
          <p:nvPr/>
        </p:nvSpPr>
        <p:spPr>
          <a:xfrm>
            <a:off x="288633" y="1511203"/>
            <a:ext cx="5005160"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Jalen Howard</a:t>
            </a:r>
            <a:r>
              <a:rPr lang="en-US" dirty="0"/>
              <a:t> is from a small town in Florida and attended Florida Southern College, where he received a Bachelors in Environmental Studies. After three years of working with the intramural department at FSC, Jalen then attended East Tennessee State University as the Graduate Assistant for Sport Programs before coming to George Mason. </a:t>
            </a:r>
            <a:endParaRPr lang="en-US"/>
          </a:p>
          <a:p>
            <a:endParaRPr lang="en-US" dirty="0">
              <a:cs typeface="Calibri" panose="020F0502020204030204"/>
            </a:endParaRPr>
          </a:p>
          <a:p>
            <a:r>
              <a:rPr lang="en-US" dirty="0"/>
              <a:t>Jalen loves watching his favorite sport teams the Houston Astros, Tampa Bay Buccaneers, and Orlando Magic. In addition to watching sports Jalen enjoys officiating basketball, hiking, cooking, and watching television. Jalen currently supervises undergraduate students.</a:t>
            </a:r>
            <a:endParaRPr lang="en-US" dirty="0">
              <a:cs typeface="Calibri"/>
            </a:endParaRPr>
          </a:p>
        </p:txBody>
      </p:sp>
      <p:pic>
        <p:nvPicPr>
          <p:cNvPr id="4098" name="Picture 2">
            <a:extLst>
              <a:ext uri="{FF2B5EF4-FFF2-40B4-BE49-F238E27FC236}">
                <a16:creationId xmlns:a16="http://schemas.microsoft.com/office/drawing/2014/main" id="{3438217F-C01E-4B50-B665-C3B0F1953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856" y="1671895"/>
            <a:ext cx="2980213" cy="2746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73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63BE6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538" y="201459"/>
            <a:ext cx="9240057" cy="1354217"/>
          </a:xfrm>
          <a:prstGeom prst="rect">
            <a:avLst/>
          </a:prstGeom>
          <a:noFill/>
        </p:spPr>
        <p:txBody>
          <a:bodyPr wrap="square" rtlCol="0" anchor="t">
            <a:spAutoFit/>
          </a:bodyPr>
          <a:lstStyle/>
          <a:p>
            <a:r>
              <a:rPr lang="en-US" sz="3200" dirty="0">
                <a:solidFill>
                  <a:schemeClr val="bg1"/>
                </a:solidFill>
                <a:latin typeface="Futura Medium"/>
                <a:ea typeface="Futura Medium" charset="0"/>
                <a:cs typeface="Futura Medium" charset="0"/>
              </a:rPr>
              <a:t>Sasha </a:t>
            </a:r>
            <a:r>
              <a:rPr lang="en-US" sz="3200" err="1">
                <a:solidFill>
                  <a:schemeClr val="bg1"/>
                </a:solidFill>
                <a:latin typeface="Futura Medium"/>
                <a:ea typeface="Futura Medium" charset="0"/>
                <a:cs typeface="Futura Medium" charset="0"/>
              </a:rPr>
              <a:t>Toophanie</a:t>
            </a:r>
            <a:r>
              <a:rPr lang="en-US" sz="3200">
                <a:solidFill>
                  <a:schemeClr val="bg1"/>
                </a:solidFill>
                <a:latin typeface="Futura Medium"/>
                <a:ea typeface="Futura Medium" charset="0"/>
                <a:cs typeface="Futura Medium" charset="0"/>
              </a:rPr>
              <a:t> – Graduate Community Director</a:t>
            </a:r>
            <a:endParaRPr lang="en-US" sz="3200" dirty="0">
              <a:solidFill>
                <a:schemeClr val="bg1"/>
              </a:solidFill>
              <a:latin typeface="Futura Medium"/>
              <a:ea typeface="Futura Medium" charset="0"/>
              <a:cs typeface="Futura Medium" charset="0"/>
            </a:endParaRPr>
          </a:p>
          <a:p>
            <a:endParaRPr lang="en-US" dirty="0">
              <a:solidFill>
                <a:srgbClr val="000000"/>
              </a:solidFill>
              <a:latin typeface="Calibri" panose="020F0502020204030204"/>
              <a:cs typeface="Calibri" panose="020F0502020204030204"/>
            </a:endParaRPr>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84B0AB76-4118-4BA5-A5DB-8B7E90EC0602}"/>
              </a:ext>
            </a:extLst>
          </p:cNvPr>
          <p:cNvSpPr txBox="1"/>
          <p:nvPr/>
        </p:nvSpPr>
        <p:spPr>
          <a:xfrm>
            <a:off x="188612" y="1355614"/>
            <a:ext cx="5269727" cy="49167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b="1" dirty="0"/>
              <a:t>Sasha </a:t>
            </a:r>
            <a:r>
              <a:rPr lang="en-US" sz="1650" b="1" err="1"/>
              <a:t>Toophanie</a:t>
            </a:r>
            <a:r>
              <a:rPr lang="en-US" sz="1650" dirty="0"/>
              <a:t> is a recent Mason Alumni (Spring ‘19) and is now pursuing a M.S. in Criminal Justice while serving as a Graduate Community Director with Housing and Residence Life. She has worked with Housing for three years and co-supervised student staff during her time as a Head Resident Advisor her senior year. Sasha was the first female General Manager of WGMU Radio, a sister in Pi Beta Phi, and a member of Order of Omega, Phi Beta Kappa, and Alpha Lambda Delta. </a:t>
            </a:r>
            <a:endParaRPr lang="en-US" sz="1650" dirty="0">
              <a:cs typeface="Calibri"/>
            </a:endParaRPr>
          </a:p>
          <a:p>
            <a:endParaRPr lang="en-US" sz="1650" dirty="0">
              <a:cs typeface="Calibri"/>
            </a:endParaRPr>
          </a:p>
          <a:p>
            <a:r>
              <a:rPr lang="en-US" sz="1650" dirty="0"/>
              <a:t>Sasha has supervised students for 2.5 years prior to her current graduate assistantship. She supervised undergrads through WGMU Radio as Program Director and General Manager She was also Head Resident Advisor of an undergrad student staff in the Mason Global Center and that involved a level of language and cultural barriers between staff and residents. Presently, she supervises undergrad staff in Eastern Shore as a Graduate Community Director. </a:t>
            </a:r>
            <a:endParaRPr lang="en-US" sz="1650" b="1">
              <a:latin typeface="Calibri"/>
              <a:cs typeface="Calibri"/>
            </a:endParaRPr>
          </a:p>
        </p:txBody>
      </p:sp>
      <p:pic>
        <p:nvPicPr>
          <p:cNvPr id="5122" name="Picture 2">
            <a:extLst>
              <a:ext uri="{FF2B5EF4-FFF2-40B4-BE49-F238E27FC236}">
                <a16:creationId xmlns:a16="http://schemas.microsoft.com/office/drawing/2014/main" id="{67DFBDE0-1B0E-454C-A891-DE046DDD1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987" y="1948688"/>
            <a:ext cx="2961640" cy="2961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5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#1</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192758" y="1895706"/>
            <a:ext cx="8824335" cy="280076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What are some thought processes you use to develop your </a:t>
            </a:r>
            <a:r>
              <a:rPr lang="en-US" sz="4800"/>
              <a:t>supervisory style? </a:t>
            </a:r>
            <a:endParaRPr lang="en-US" sz="4800" dirty="0">
              <a:latin typeface="Helvetica Light"/>
              <a:cs typeface="Arial"/>
            </a:endParaRPr>
          </a:p>
          <a:p>
            <a:pPr>
              <a:buChar char="•"/>
            </a:pPr>
            <a:endParaRPr lang="en-US" sz="1600" dirty="0">
              <a:latin typeface="Helvetica Light"/>
              <a:cs typeface="Arial"/>
            </a:endParaRPr>
          </a:p>
          <a:p>
            <a:endParaRPr lang="en-US" sz="1600" dirty="0">
              <a:latin typeface="Helvetica Light"/>
              <a:cs typeface="Arial"/>
            </a:endParaRPr>
          </a:p>
        </p:txBody>
      </p:sp>
    </p:spTree>
    <p:extLst>
      <p:ext uri="{BB962C8B-B14F-4D97-AF65-F5344CB8AC3E}">
        <p14:creationId xmlns:p14="http://schemas.microsoft.com/office/powerpoint/2010/main" val="207855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#2</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387587" y="1895706"/>
            <a:ext cx="8629506"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As a supervisor, what is one thing you wish you would have known or had the chance to do differently? </a:t>
            </a:r>
            <a:endParaRPr lang="en-US" sz="4800">
              <a:latin typeface="Helvetica Light"/>
              <a:cs typeface="Arial"/>
            </a:endParaRPr>
          </a:p>
        </p:txBody>
      </p:sp>
    </p:spTree>
    <p:extLst>
      <p:ext uri="{BB962C8B-B14F-4D97-AF65-F5344CB8AC3E}">
        <p14:creationId xmlns:p14="http://schemas.microsoft.com/office/powerpoint/2010/main" val="192384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#3</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192758" y="1895706"/>
            <a:ext cx="882433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What was the best advice about supervision you were ever given?</a:t>
            </a:r>
            <a:endParaRPr lang="en-US" sz="4800">
              <a:latin typeface="Helvetica Light"/>
              <a:cs typeface="Arial"/>
            </a:endParaRPr>
          </a:p>
        </p:txBody>
      </p:sp>
    </p:spTree>
    <p:extLst>
      <p:ext uri="{BB962C8B-B14F-4D97-AF65-F5344CB8AC3E}">
        <p14:creationId xmlns:p14="http://schemas.microsoft.com/office/powerpoint/2010/main" val="365154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#4</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244714" y="1545013"/>
            <a:ext cx="8564561" cy="37856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Explain your process for making tough decisions. What factors </a:t>
            </a:r>
            <a:r>
              <a:rPr lang="en-US" sz="4800"/>
              <a:t>do you consider, and what are </a:t>
            </a:r>
            <a:r>
              <a:rPr lang="en-US" sz="4800" dirty="0"/>
              <a:t>the best ways to manage change for your staff?</a:t>
            </a:r>
            <a:endParaRPr lang="en-US" sz="4800">
              <a:latin typeface="Helvetica Light"/>
              <a:cs typeface="Arial"/>
            </a:endParaRPr>
          </a:p>
        </p:txBody>
      </p:sp>
    </p:spTree>
    <p:extLst>
      <p:ext uri="{BB962C8B-B14F-4D97-AF65-F5344CB8AC3E}">
        <p14:creationId xmlns:p14="http://schemas.microsoft.com/office/powerpoint/2010/main" val="116342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#5</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491497" y="1895706"/>
            <a:ext cx="7811222"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What are the most significant challenges you face as a supervisor?</a:t>
            </a:r>
            <a:endParaRPr lang="en-US" sz="4800">
              <a:latin typeface="Helvetica Light"/>
              <a:cs typeface="Arial"/>
            </a:endParaRPr>
          </a:p>
        </p:txBody>
      </p:sp>
    </p:spTree>
    <p:extLst>
      <p:ext uri="{BB962C8B-B14F-4D97-AF65-F5344CB8AC3E}">
        <p14:creationId xmlns:p14="http://schemas.microsoft.com/office/powerpoint/2010/main" val="65534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#6</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192758" y="1895706"/>
            <a:ext cx="8824335"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How have you approached staffing changes or shortages, and what do you consider related to the impact on your team?</a:t>
            </a:r>
            <a:endParaRPr lang="en-US" sz="4800">
              <a:latin typeface="Helvetica Light"/>
              <a:cs typeface="Arial"/>
            </a:endParaRPr>
          </a:p>
        </p:txBody>
      </p:sp>
    </p:spTree>
    <p:extLst>
      <p:ext uri="{BB962C8B-B14F-4D97-AF65-F5344CB8AC3E}">
        <p14:creationId xmlns:p14="http://schemas.microsoft.com/office/powerpoint/2010/main" val="1927388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#7</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660349" y="1895706"/>
            <a:ext cx="7824210"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How do you foster growth opportunities and professional development for your staff?</a:t>
            </a:r>
            <a:endParaRPr lang="en-US" sz="4800">
              <a:latin typeface="Helvetica Light"/>
              <a:cs typeface="Arial"/>
            </a:endParaRPr>
          </a:p>
        </p:txBody>
      </p:sp>
    </p:spTree>
    <p:extLst>
      <p:ext uri="{BB962C8B-B14F-4D97-AF65-F5344CB8AC3E}">
        <p14:creationId xmlns:p14="http://schemas.microsoft.com/office/powerpoint/2010/main" val="204670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#8</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335633" y="1908695"/>
            <a:ext cx="8486631"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Can you share any supervisory training you have participated in? How has it impacted your supervisory style?</a:t>
            </a:r>
            <a:endParaRPr lang="en-US" sz="4800" dirty="0">
              <a:latin typeface="Helvetica Light"/>
              <a:cs typeface="Arial"/>
            </a:endParaRPr>
          </a:p>
        </p:txBody>
      </p:sp>
    </p:spTree>
    <p:extLst>
      <p:ext uri="{BB962C8B-B14F-4D97-AF65-F5344CB8AC3E}">
        <p14:creationId xmlns:p14="http://schemas.microsoft.com/office/powerpoint/2010/main" val="316130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347F-7D0C-4098-ACAE-72B7F199F3EA}"/>
              </a:ext>
            </a:extLst>
          </p:cNvPr>
          <p:cNvSpPr>
            <a:spLocks noGrp="1"/>
          </p:cNvSpPr>
          <p:nvPr>
            <p:ph type="title"/>
          </p:nvPr>
        </p:nvSpPr>
        <p:spPr>
          <a:xfrm>
            <a:off x="-1970" y="-51534"/>
            <a:ext cx="9147940" cy="1764745"/>
          </a:xfrm>
          <a:solidFill>
            <a:schemeClr val="tx1"/>
          </a:solidFill>
        </p:spPr>
        <p:txBody>
          <a:bodyPr/>
          <a:lstStyle/>
          <a:p>
            <a:r>
              <a:rPr lang="en-US" b="1" dirty="0">
                <a:solidFill>
                  <a:schemeClr val="bg1"/>
                </a:solidFill>
                <a:latin typeface="Century Gothic"/>
              </a:rPr>
              <a:t>UL &amp; Friends Supervision Collective Committee</a:t>
            </a:r>
          </a:p>
        </p:txBody>
      </p:sp>
      <p:sp>
        <p:nvSpPr>
          <p:cNvPr id="3" name="Content Placeholder 2">
            <a:extLst>
              <a:ext uri="{FF2B5EF4-FFF2-40B4-BE49-F238E27FC236}">
                <a16:creationId xmlns:a16="http://schemas.microsoft.com/office/drawing/2014/main" id="{0AD940D8-217C-4A77-B05F-7BEB631FD00E}"/>
              </a:ext>
            </a:extLst>
          </p:cNvPr>
          <p:cNvSpPr>
            <a:spLocks noGrp="1"/>
          </p:cNvSpPr>
          <p:nvPr>
            <p:ph idx="1"/>
          </p:nvPr>
        </p:nvSpPr>
        <p:spPr>
          <a:xfrm>
            <a:off x="200728" y="1971040"/>
            <a:ext cx="8674976" cy="4491672"/>
          </a:xfrm>
        </p:spPr>
        <p:txBody>
          <a:bodyPr vert="horz" lIns="91440" tIns="45720" rIns="91440" bIns="45720" rtlCol="0" anchor="t">
            <a:noAutofit/>
          </a:bodyPr>
          <a:lstStyle/>
          <a:p>
            <a:pPr marL="0" indent="0">
              <a:buNone/>
            </a:pPr>
            <a:r>
              <a:rPr lang="en-US" sz="2400" b="1" dirty="0">
                <a:cs typeface="Calibri" panose="020F0502020204030204"/>
              </a:rPr>
              <a:t>Rebecca Stauffacher</a:t>
            </a:r>
            <a:r>
              <a:rPr lang="en-US" sz="2400" dirty="0">
                <a:cs typeface="Calibri" panose="020F0502020204030204"/>
              </a:rPr>
              <a:t>, New Student &amp; Family Programs</a:t>
            </a:r>
          </a:p>
          <a:p>
            <a:pPr marL="0" indent="0">
              <a:buNone/>
            </a:pPr>
            <a:r>
              <a:rPr lang="en-US" sz="2400" b="1" dirty="0">
                <a:cs typeface="Calibri" panose="020F0502020204030204"/>
              </a:rPr>
              <a:t>Jeff Fichter</a:t>
            </a:r>
            <a:r>
              <a:rPr lang="en-US" sz="2400" dirty="0">
                <a:cs typeface="Calibri" panose="020F0502020204030204"/>
              </a:rPr>
              <a:t>, Admissions</a:t>
            </a:r>
          </a:p>
          <a:p>
            <a:pPr marL="0" indent="0">
              <a:buNone/>
            </a:pPr>
            <a:r>
              <a:rPr lang="en-US" sz="2400" b="1" dirty="0">
                <a:cs typeface="Calibri" panose="020F0502020204030204"/>
              </a:rPr>
              <a:t>David Gaskins</a:t>
            </a:r>
            <a:r>
              <a:rPr lang="en-US" sz="2400" dirty="0">
                <a:cs typeface="Calibri" panose="020F0502020204030204"/>
              </a:rPr>
              <a:t>, Mason Recreation</a:t>
            </a:r>
          </a:p>
          <a:p>
            <a:pPr marL="0" indent="0">
              <a:buNone/>
            </a:pPr>
            <a:r>
              <a:rPr lang="en-US" sz="2400" b="1" dirty="0">
                <a:cs typeface="Calibri" panose="020F0502020204030204"/>
              </a:rPr>
              <a:t>Meeghan Milette</a:t>
            </a:r>
            <a:r>
              <a:rPr lang="en-US" sz="2400" dirty="0">
                <a:cs typeface="Calibri" panose="020F0502020204030204"/>
              </a:rPr>
              <a:t>, Housing &amp; Residence Life</a:t>
            </a:r>
          </a:p>
          <a:p>
            <a:pPr marL="0" indent="0">
              <a:buNone/>
            </a:pPr>
            <a:r>
              <a:rPr lang="en-US" sz="2400" b="1" dirty="0">
                <a:cs typeface="Calibri" panose="020F0502020204030204"/>
              </a:rPr>
              <a:t>Kelly Reid</a:t>
            </a:r>
            <a:r>
              <a:rPr lang="en-US" sz="2400" dirty="0">
                <a:cs typeface="Calibri" panose="020F0502020204030204"/>
              </a:rPr>
              <a:t>, Student Centers</a:t>
            </a:r>
          </a:p>
          <a:p>
            <a:pPr marL="0" indent="0">
              <a:buNone/>
            </a:pPr>
            <a:r>
              <a:rPr lang="en-US" sz="2400" b="1" dirty="0">
                <a:cs typeface="Calibri" panose="020F0502020204030204"/>
              </a:rPr>
              <a:t>Krisztina Roder</a:t>
            </a:r>
            <a:r>
              <a:rPr lang="en-US" sz="2400" dirty="0">
                <a:cs typeface="Calibri" panose="020F0502020204030204"/>
              </a:rPr>
              <a:t>, Student Centers</a:t>
            </a:r>
          </a:p>
          <a:p>
            <a:pPr marL="0" indent="0">
              <a:buNone/>
            </a:pPr>
            <a:r>
              <a:rPr lang="en-US" sz="2400" b="1" dirty="0">
                <a:cs typeface="Calibri" panose="020F0502020204030204"/>
              </a:rPr>
              <a:t>Jodi Ross</a:t>
            </a:r>
            <a:r>
              <a:rPr lang="en-US" sz="2400" dirty="0">
                <a:cs typeface="Calibri" panose="020F0502020204030204"/>
              </a:rPr>
              <a:t>, Mason Care Network</a:t>
            </a:r>
            <a:endParaRPr lang="en-US" sz="2400" dirty="0"/>
          </a:p>
          <a:p>
            <a:pPr marL="0" indent="0">
              <a:buNone/>
            </a:pPr>
            <a:r>
              <a:rPr lang="en-US" sz="2400" b="1" dirty="0">
                <a:cs typeface="Calibri" panose="020F0502020204030204"/>
              </a:rPr>
              <a:t>Rita Snyder Furr</a:t>
            </a:r>
            <a:r>
              <a:rPr lang="en-US" sz="2400" dirty="0">
                <a:cs typeface="Calibri" panose="020F0502020204030204"/>
              </a:rPr>
              <a:t>, ADVANCE</a:t>
            </a:r>
          </a:p>
          <a:p>
            <a:pPr marL="0" indent="0">
              <a:buNone/>
            </a:pPr>
            <a:r>
              <a:rPr lang="en-US" sz="2400" b="1" dirty="0">
                <a:cs typeface="Calibri" panose="020F0502020204030204"/>
              </a:rPr>
              <a:t>Morgan Strimel</a:t>
            </a:r>
            <a:r>
              <a:rPr lang="en-US" sz="2400" dirty="0">
                <a:cs typeface="Calibri" panose="020F0502020204030204"/>
              </a:rPr>
              <a:t>, Disability Services</a:t>
            </a:r>
          </a:p>
          <a:p>
            <a:pPr marL="0" indent="0">
              <a:buNone/>
            </a:pPr>
            <a:r>
              <a:rPr lang="en-US" sz="2400" b="1" dirty="0" err="1">
                <a:cs typeface="Calibri" panose="020F0502020204030204"/>
              </a:rPr>
              <a:t>Trasi</a:t>
            </a:r>
            <a:r>
              <a:rPr lang="en-US" sz="2400" b="1" dirty="0">
                <a:cs typeface="Calibri" panose="020F0502020204030204"/>
              </a:rPr>
              <a:t> Watson</a:t>
            </a:r>
            <a:r>
              <a:rPr lang="en-US" sz="2400" dirty="0">
                <a:cs typeface="Calibri" panose="020F0502020204030204"/>
              </a:rPr>
              <a:t>, University Career Services</a:t>
            </a:r>
          </a:p>
        </p:txBody>
      </p:sp>
    </p:spTree>
    <p:extLst>
      <p:ext uri="{BB962C8B-B14F-4D97-AF65-F5344CB8AC3E}">
        <p14:creationId xmlns:p14="http://schemas.microsoft.com/office/powerpoint/2010/main" val="384824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393604"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#9</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192758" y="1895706"/>
            <a:ext cx="8824335"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How do you promote well-being and work-life balance among your staff?</a:t>
            </a:r>
            <a:endParaRPr lang="en-US" sz="4800">
              <a:latin typeface="Helvetica Light"/>
              <a:cs typeface="Arial"/>
            </a:endParaRPr>
          </a:p>
        </p:txBody>
      </p:sp>
    </p:spTree>
    <p:extLst>
      <p:ext uri="{BB962C8B-B14F-4D97-AF65-F5344CB8AC3E}">
        <p14:creationId xmlns:p14="http://schemas.microsoft.com/office/powerpoint/2010/main" val="182921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821606"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#10</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231724" y="1895706"/>
            <a:ext cx="8603529"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What was the biggest supervisory mistake you’ve ever made and what did you learn from it?</a:t>
            </a:r>
            <a:endParaRPr lang="en-US" sz="4800" dirty="0">
              <a:latin typeface="Helvetica Light"/>
              <a:cs typeface="Arial"/>
            </a:endParaRPr>
          </a:p>
        </p:txBody>
      </p:sp>
    </p:spTree>
    <p:extLst>
      <p:ext uri="{BB962C8B-B14F-4D97-AF65-F5344CB8AC3E}">
        <p14:creationId xmlns:p14="http://schemas.microsoft.com/office/powerpoint/2010/main" val="1255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821606"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#11</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231724" y="1713865"/>
            <a:ext cx="8538585"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How have you met the challenge of supervising staff who have more experience or been part of </a:t>
            </a:r>
            <a:r>
              <a:rPr lang="en-US" sz="4800"/>
              <a:t>the staff longer than you? </a:t>
            </a:r>
            <a:endParaRPr lang="en-US" sz="4800">
              <a:latin typeface="Helvetica Light"/>
              <a:cs typeface="Arial"/>
            </a:endParaRPr>
          </a:p>
        </p:txBody>
      </p:sp>
    </p:spTree>
    <p:extLst>
      <p:ext uri="{BB962C8B-B14F-4D97-AF65-F5344CB8AC3E}">
        <p14:creationId xmlns:p14="http://schemas.microsoft.com/office/powerpoint/2010/main" val="332109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79391"/>
            <a:ext cx="2821606"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Question #12</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322644" y="2220422"/>
            <a:ext cx="853858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What are you doing to grow your experience as a supervisor?</a:t>
            </a:r>
            <a:endParaRPr lang="en-US" sz="4800">
              <a:latin typeface="Helvetica Light"/>
              <a:cs typeface="Arial"/>
            </a:endParaRPr>
          </a:p>
        </p:txBody>
      </p:sp>
    </p:spTree>
    <p:extLst>
      <p:ext uri="{BB962C8B-B14F-4D97-AF65-F5344CB8AC3E}">
        <p14:creationId xmlns:p14="http://schemas.microsoft.com/office/powerpoint/2010/main" val="264226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337167" y="223635"/>
            <a:ext cx="184731" cy="369332"/>
          </a:xfrm>
          <a:prstGeom prst="rect">
            <a:avLst/>
          </a:prstGeom>
          <a:noFill/>
        </p:spPr>
        <p:txBody>
          <a:bodyPr wrap="none" rtlCol="0" anchor="t">
            <a:spAutoFit/>
          </a:bodyPr>
          <a:lstStyle/>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1E078AAD-A360-4BEF-B4F6-FE6130976896}"/>
              </a:ext>
            </a:extLst>
          </p:cNvPr>
          <p:cNvSpPr txBox="1"/>
          <p:nvPr/>
        </p:nvSpPr>
        <p:spPr>
          <a:xfrm>
            <a:off x="567749" y="2243398"/>
            <a:ext cx="845800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cs typeface="Arial"/>
              </a:rPr>
              <a:t>Questions for </a:t>
            </a:r>
            <a:r>
              <a:rPr lang="en-US" sz="5400" b="1">
                <a:cs typeface="Arial"/>
              </a:rPr>
              <a:t>the panelists?</a:t>
            </a:r>
            <a:endParaRPr lang="en-US" sz="5400" b="1" dirty="0">
              <a:cs typeface="Arial"/>
            </a:endParaRPr>
          </a:p>
        </p:txBody>
      </p:sp>
    </p:spTree>
    <p:extLst>
      <p:ext uri="{BB962C8B-B14F-4D97-AF65-F5344CB8AC3E}">
        <p14:creationId xmlns:p14="http://schemas.microsoft.com/office/powerpoint/2010/main" val="394576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638250" y="104288"/>
            <a:ext cx="2400016" cy="1107996"/>
          </a:xfrm>
          <a:prstGeom prst="rect">
            <a:avLst/>
          </a:prstGeom>
          <a:noFill/>
        </p:spPr>
        <p:txBody>
          <a:bodyPr wrap="none" rtlCol="0">
            <a:spAutoFit/>
          </a:bodyPr>
          <a:lstStyle/>
          <a:p>
            <a:r>
              <a:rPr lang="en-US" sz="4800" b="1" dirty="0">
                <a:solidFill>
                  <a:schemeClr val="bg1"/>
                </a:solidFill>
                <a:latin typeface="Century Gothic" panose="020B0502020202020204" pitchFamily="34" charset="0"/>
                <a:ea typeface="Futura Medium" charset="0"/>
                <a:cs typeface="Futura Medium" charset="0"/>
              </a:rPr>
              <a:t>Closing</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3" name="TextBox 2">
            <a:extLst>
              <a:ext uri="{FF2B5EF4-FFF2-40B4-BE49-F238E27FC236}">
                <a16:creationId xmlns:a16="http://schemas.microsoft.com/office/drawing/2014/main" id="{C648C8F2-2BC2-4A23-ABDE-95D2213FC620}"/>
              </a:ext>
            </a:extLst>
          </p:cNvPr>
          <p:cNvSpPr txBox="1"/>
          <p:nvPr/>
        </p:nvSpPr>
        <p:spPr>
          <a:xfrm>
            <a:off x="467360" y="1278168"/>
            <a:ext cx="8219440" cy="4647426"/>
          </a:xfrm>
          <a:prstGeom prst="rect">
            <a:avLst/>
          </a:prstGeom>
          <a:noFill/>
        </p:spPr>
        <p:txBody>
          <a:bodyPr wrap="square" rtlCol="0" anchor="t">
            <a:spAutoFit/>
          </a:bodyPr>
          <a:lstStyle/>
          <a:p>
            <a:r>
              <a:rPr lang="en-US" sz="3200" b="1" dirty="0"/>
              <a:t>Thank you to our Panelists &amp; Facilitator!</a:t>
            </a:r>
          </a:p>
          <a:p>
            <a:endParaRPr lang="en-US" sz="2400" b="1" dirty="0"/>
          </a:p>
          <a:p>
            <a:r>
              <a:rPr lang="en-US" sz="2400" b="1" dirty="0"/>
              <a:t>Want to connect with other supervisors? Join our committee!</a:t>
            </a:r>
          </a:p>
          <a:p>
            <a:endParaRPr lang="en-US" sz="2400" b="1" dirty="0"/>
          </a:p>
          <a:p>
            <a:r>
              <a:rPr lang="en-US" sz="2400" b="1" dirty="0"/>
              <a:t>Attend an upcoming meeting of the Supervision Collective:</a:t>
            </a:r>
          </a:p>
          <a:p>
            <a:pPr marL="742950" lvl="1" indent="-285750">
              <a:buFont typeface="Arial" panose="020B0604020202020204" pitchFamily="34" charset="0"/>
              <a:buChar char="•"/>
            </a:pPr>
            <a:r>
              <a:rPr lang="en-US" sz="2400" b="1" dirty="0"/>
              <a:t>Friday, October 11, 10-11 a.m.</a:t>
            </a:r>
            <a:endParaRPr lang="en-US" sz="2400" b="1" dirty="0">
              <a:cs typeface="Calibri"/>
            </a:endParaRPr>
          </a:p>
          <a:p>
            <a:pPr marL="742950" lvl="1" indent="-285750">
              <a:buFont typeface="Arial" panose="020B0604020202020204" pitchFamily="34" charset="0"/>
              <a:buChar char="•"/>
            </a:pPr>
            <a:r>
              <a:rPr lang="en-US" sz="2400" b="1" dirty="0"/>
              <a:t>Friday, November 1, 10-11 a.m.</a:t>
            </a:r>
            <a:endParaRPr lang="en-US" sz="2400" b="1" dirty="0">
              <a:cs typeface="Calibri" panose="020F0502020204030204"/>
            </a:endParaRPr>
          </a:p>
          <a:p>
            <a:pPr marL="742950" lvl="1" indent="-285750">
              <a:buFont typeface="Arial" panose="020B0604020202020204" pitchFamily="34" charset="0"/>
              <a:buChar char="•"/>
            </a:pPr>
            <a:r>
              <a:rPr lang="en-US" sz="2400" b="1" dirty="0"/>
              <a:t>Thursday, November 14, 10-11 a.m.</a:t>
            </a:r>
            <a:endParaRPr lang="en-US" sz="2400" b="1" dirty="0">
              <a:cs typeface="Calibri" panose="020F0502020204030204"/>
            </a:endParaRPr>
          </a:p>
          <a:p>
            <a:pPr marL="742950" lvl="1" indent="-285750">
              <a:buFont typeface="Arial" panose="020B0604020202020204" pitchFamily="34" charset="0"/>
              <a:buChar char="•"/>
            </a:pPr>
            <a:r>
              <a:rPr lang="en-US" sz="2400" b="1" dirty="0"/>
              <a:t>Friday, December 6, 10-11 a.m.</a:t>
            </a:r>
            <a:endParaRPr lang="en-US" sz="2400" b="1" dirty="0">
              <a:cs typeface="Calibri" panose="020F0502020204030204"/>
            </a:endParaRPr>
          </a:p>
          <a:p>
            <a:endParaRPr lang="en-US" sz="2400" b="1" dirty="0"/>
          </a:p>
          <a:p>
            <a:r>
              <a:rPr lang="en-US" sz="2400" b="1" dirty="0"/>
              <a:t>All meetings take place in New Student &amp; Family Programs Conference Room, Hub 2500</a:t>
            </a:r>
            <a:endParaRPr lang="en-US" sz="2400" b="1" dirty="0">
              <a:cs typeface="Calibri"/>
            </a:endParaRPr>
          </a:p>
        </p:txBody>
      </p:sp>
    </p:spTree>
    <p:extLst>
      <p:ext uri="{BB962C8B-B14F-4D97-AF65-F5344CB8AC3E}">
        <p14:creationId xmlns:p14="http://schemas.microsoft.com/office/powerpoint/2010/main" val="304230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CC3C-F6D5-43D4-A6A0-409AAB22912E}"/>
              </a:ext>
            </a:extLst>
          </p:cNvPr>
          <p:cNvSpPr>
            <a:spLocks noGrp="1"/>
          </p:cNvSpPr>
          <p:nvPr>
            <p:ph type="title"/>
          </p:nvPr>
        </p:nvSpPr>
        <p:spPr>
          <a:xfrm>
            <a:off x="0" y="0"/>
            <a:ext cx="9143999" cy="1690689"/>
          </a:xfrm>
          <a:solidFill>
            <a:schemeClr val="tx1"/>
          </a:solidFill>
        </p:spPr>
        <p:txBody>
          <a:bodyPr/>
          <a:lstStyle/>
          <a:p>
            <a:r>
              <a:rPr lang="en-US" b="1" dirty="0">
                <a:solidFill>
                  <a:schemeClr val="bg1"/>
                </a:solidFill>
                <a:latin typeface="Century Gothic"/>
              </a:rPr>
              <a:t> 2019 Supervision Survey</a:t>
            </a:r>
          </a:p>
        </p:txBody>
      </p:sp>
      <p:sp>
        <p:nvSpPr>
          <p:cNvPr id="3" name="Text Placeholder 2">
            <a:extLst>
              <a:ext uri="{FF2B5EF4-FFF2-40B4-BE49-F238E27FC236}">
                <a16:creationId xmlns:a16="http://schemas.microsoft.com/office/drawing/2014/main" id="{393EF939-67F2-4C16-B559-1E78FB0F080F}"/>
              </a:ext>
            </a:extLst>
          </p:cNvPr>
          <p:cNvSpPr>
            <a:spLocks noGrp="1"/>
          </p:cNvSpPr>
          <p:nvPr>
            <p:ph type="body" idx="1"/>
          </p:nvPr>
        </p:nvSpPr>
        <p:spPr>
          <a:xfrm>
            <a:off x="152400" y="1538923"/>
            <a:ext cx="4010502" cy="823912"/>
          </a:xfrm>
        </p:spPr>
        <p:txBody>
          <a:bodyPr>
            <a:normAutofit/>
          </a:bodyPr>
          <a:lstStyle/>
          <a:p>
            <a:r>
              <a:rPr lang="en-US" sz="3600" dirty="0"/>
              <a:t>Quick glance…</a:t>
            </a:r>
          </a:p>
        </p:txBody>
      </p:sp>
      <p:sp>
        <p:nvSpPr>
          <p:cNvPr id="4" name="Content Placeholder 3">
            <a:extLst>
              <a:ext uri="{FF2B5EF4-FFF2-40B4-BE49-F238E27FC236}">
                <a16:creationId xmlns:a16="http://schemas.microsoft.com/office/drawing/2014/main" id="{11E0664E-01BC-4103-A1D7-13B1BA01950D}"/>
              </a:ext>
            </a:extLst>
          </p:cNvPr>
          <p:cNvSpPr>
            <a:spLocks noGrp="1"/>
          </p:cNvSpPr>
          <p:nvPr>
            <p:ph sz="half" idx="2"/>
          </p:nvPr>
        </p:nvSpPr>
        <p:spPr>
          <a:xfrm>
            <a:off x="487680" y="2505075"/>
            <a:ext cx="8290560" cy="3684588"/>
          </a:xfrm>
        </p:spPr>
        <p:txBody>
          <a:bodyPr vert="horz" lIns="91440" tIns="45720" rIns="91440" bIns="45720" rtlCol="0" anchor="t">
            <a:normAutofit fontScale="92500" lnSpcReduction="10000"/>
          </a:bodyPr>
          <a:lstStyle/>
          <a:p>
            <a:r>
              <a:rPr lang="en-US" dirty="0"/>
              <a:t>Over 130 Respondents</a:t>
            </a:r>
          </a:p>
          <a:p>
            <a:pPr lvl="1"/>
            <a:r>
              <a:rPr lang="en-US" dirty="0"/>
              <a:t>Majority: Asst. &amp; Assoc. Directors</a:t>
            </a:r>
          </a:p>
          <a:p>
            <a:pPr lvl="1"/>
            <a:r>
              <a:rPr lang="en-US" dirty="0"/>
              <a:t>Most have received ALL supervision experience at GMU</a:t>
            </a:r>
          </a:p>
          <a:p>
            <a:pPr lvl="1"/>
            <a:endParaRPr lang="en-US" dirty="0"/>
          </a:p>
          <a:p>
            <a:r>
              <a:rPr lang="en-US" dirty="0"/>
              <a:t>57% supervise Student Wage Employees</a:t>
            </a:r>
            <a:endParaRPr lang="en-US" dirty="0">
              <a:cs typeface="Calibri"/>
            </a:endParaRPr>
          </a:p>
          <a:p>
            <a:pPr lvl="1"/>
            <a:r>
              <a:rPr lang="en-US" dirty="0"/>
              <a:t>10% of these supervise OVER 25 student staff</a:t>
            </a:r>
          </a:p>
          <a:p>
            <a:pPr lvl="1"/>
            <a:endParaRPr lang="en-US" dirty="0"/>
          </a:p>
          <a:p>
            <a:r>
              <a:rPr lang="en-US" dirty="0"/>
              <a:t>Supervisors with Student Wage Employees</a:t>
            </a:r>
            <a:endParaRPr lang="en-US" dirty="0">
              <a:cs typeface="Calibri"/>
            </a:endParaRPr>
          </a:p>
          <a:p>
            <a:pPr lvl="1"/>
            <a:r>
              <a:rPr lang="en-US" dirty="0"/>
              <a:t>50% meet weekly in a structured format</a:t>
            </a:r>
            <a:endParaRPr lang="en-US" dirty="0">
              <a:cs typeface="Calibri"/>
            </a:endParaRPr>
          </a:p>
          <a:p>
            <a:pPr lvl="1"/>
            <a:r>
              <a:rPr lang="en-US" dirty="0"/>
              <a:t>Others meet either monthly or once per semester</a:t>
            </a:r>
            <a:endParaRPr lang="en-US" dirty="0">
              <a:cs typeface="Calibri" panose="020F0502020204030204"/>
            </a:endParaRPr>
          </a:p>
        </p:txBody>
      </p:sp>
    </p:spTree>
    <p:extLst>
      <p:ext uri="{BB962C8B-B14F-4D97-AF65-F5344CB8AC3E}">
        <p14:creationId xmlns:p14="http://schemas.microsoft.com/office/powerpoint/2010/main" val="315085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CC3C-F6D5-43D4-A6A0-409AAB22912E}"/>
              </a:ext>
            </a:extLst>
          </p:cNvPr>
          <p:cNvSpPr>
            <a:spLocks noGrp="1"/>
          </p:cNvSpPr>
          <p:nvPr>
            <p:ph type="title"/>
          </p:nvPr>
        </p:nvSpPr>
        <p:spPr>
          <a:xfrm>
            <a:off x="0" y="0"/>
            <a:ext cx="9143999" cy="1560803"/>
          </a:xfrm>
          <a:solidFill>
            <a:schemeClr val="tx1"/>
          </a:solidFill>
        </p:spPr>
        <p:txBody>
          <a:bodyPr/>
          <a:lstStyle/>
          <a:p>
            <a:r>
              <a:rPr lang="en-US" b="1" dirty="0">
                <a:solidFill>
                  <a:schemeClr val="bg1"/>
                </a:solidFill>
                <a:latin typeface="Century Gothic"/>
              </a:rPr>
              <a:t> 2019 Supervision Survey</a:t>
            </a:r>
          </a:p>
        </p:txBody>
      </p:sp>
      <p:sp>
        <p:nvSpPr>
          <p:cNvPr id="3" name="Text Placeholder 2">
            <a:extLst>
              <a:ext uri="{FF2B5EF4-FFF2-40B4-BE49-F238E27FC236}">
                <a16:creationId xmlns:a16="http://schemas.microsoft.com/office/drawing/2014/main" id="{393EF939-67F2-4C16-B559-1E78FB0F080F}"/>
              </a:ext>
            </a:extLst>
          </p:cNvPr>
          <p:cNvSpPr>
            <a:spLocks noGrp="1"/>
          </p:cNvSpPr>
          <p:nvPr>
            <p:ph type="body" idx="1"/>
          </p:nvPr>
        </p:nvSpPr>
        <p:spPr>
          <a:xfrm>
            <a:off x="162560" y="1406843"/>
            <a:ext cx="6553200" cy="823912"/>
          </a:xfrm>
        </p:spPr>
        <p:txBody>
          <a:bodyPr>
            <a:normAutofit/>
          </a:bodyPr>
          <a:lstStyle/>
          <a:p>
            <a:r>
              <a:rPr lang="en-US" sz="3600" dirty="0"/>
              <a:t>Supervision Resources &amp; Tools </a:t>
            </a:r>
          </a:p>
        </p:txBody>
      </p:sp>
      <p:sp>
        <p:nvSpPr>
          <p:cNvPr id="4" name="Content Placeholder 3">
            <a:extLst>
              <a:ext uri="{FF2B5EF4-FFF2-40B4-BE49-F238E27FC236}">
                <a16:creationId xmlns:a16="http://schemas.microsoft.com/office/drawing/2014/main" id="{11E0664E-01BC-4103-A1D7-13B1BA01950D}"/>
              </a:ext>
            </a:extLst>
          </p:cNvPr>
          <p:cNvSpPr>
            <a:spLocks noGrp="1"/>
          </p:cNvSpPr>
          <p:nvPr>
            <p:ph sz="half" idx="2"/>
          </p:nvPr>
        </p:nvSpPr>
        <p:spPr>
          <a:xfrm>
            <a:off x="162560" y="2316480"/>
            <a:ext cx="8808720" cy="4368800"/>
          </a:xfrm>
        </p:spPr>
        <p:txBody>
          <a:bodyPr vert="horz" lIns="91440" tIns="45720" rIns="91440" bIns="45720" rtlCol="0" anchor="t">
            <a:normAutofit lnSpcReduction="10000"/>
          </a:bodyPr>
          <a:lstStyle/>
          <a:p>
            <a:r>
              <a:rPr lang="en-US" dirty="0"/>
              <a:t>91% of supervisors of Full-Time staff hold weekly 1:1 meetings</a:t>
            </a:r>
            <a:endParaRPr lang="en-US" dirty="0">
              <a:cs typeface="Calibri"/>
            </a:endParaRPr>
          </a:p>
          <a:p>
            <a:pPr marL="457200" lvl="1" indent="0">
              <a:buNone/>
            </a:pPr>
            <a:endParaRPr lang="en-US" sz="1300" dirty="0"/>
          </a:p>
          <a:p>
            <a:r>
              <a:rPr lang="en-US" dirty="0"/>
              <a:t>Majority of respondents utilize performance management tools for:</a:t>
            </a:r>
          </a:p>
          <a:p>
            <a:pPr lvl="1"/>
            <a:r>
              <a:rPr lang="en-US" dirty="0"/>
              <a:t>HR annual evaluations</a:t>
            </a:r>
          </a:p>
          <a:p>
            <a:pPr lvl="1"/>
            <a:r>
              <a:rPr lang="en-US" dirty="0"/>
              <a:t>Personal development plans</a:t>
            </a:r>
          </a:p>
          <a:p>
            <a:pPr lvl="1"/>
            <a:r>
              <a:rPr lang="en-US" dirty="0"/>
              <a:t>Reward and recognition programs</a:t>
            </a:r>
          </a:p>
          <a:p>
            <a:pPr marL="457200" lvl="1" indent="0">
              <a:buNone/>
            </a:pPr>
            <a:endParaRPr lang="en-US" sz="1500" dirty="0"/>
          </a:p>
          <a:p>
            <a:r>
              <a:rPr lang="en-US" dirty="0"/>
              <a:t>Respondents cited team building, professional development, and crucial conversations with employees, as areas for further development as supervisors.</a:t>
            </a:r>
          </a:p>
        </p:txBody>
      </p:sp>
    </p:spTree>
    <p:extLst>
      <p:ext uri="{BB962C8B-B14F-4D97-AF65-F5344CB8AC3E}">
        <p14:creationId xmlns:p14="http://schemas.microsoft.com/office/powerpoint/2010/main" val="84314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2120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1D79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422546" y="238818"/>
            <a:ext cx="5371470" cy="707886"/>
          </a:xfrm>
          <a:prstGeom prst="rect">
            <a:avLst/>
          </a:prstGeom>
          <a:noFill/>
        </p:spPr>
        <p:txBody>
          <a:bodyPr wrap="none" rtlCol="0" anchor="t">
            <a:spAutoFit/>
          </a:bodyPr>
          <a:lstStyle/>
          <a:p>
            <a:r>
              <a:rPr lang="en-US" sz="4000" dirty="0">
                <a:solidFill>
                  <a:schemeClr val="bg1"/>
                </a:solidFill>
              </a:rPr>
              <a:t>Lewis Forrest - Facilitator</a:t>
            </a:r>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DC66F4FE-1E31-4C08-9818-3C09AF553D72}"/>
              </a:ext>
            </a:extLst>
          </p:cNvPr>
          <p:cNvSpPr txBox="1"/>
          <p:nvPr/>
        </p:nvSpPr>
        <p:spPr>
          <a:xfrm>
            <a:off x="423875" y="1262223"/>
            <a:ext cx="5070264" cy="54245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b="1" dirty="0"/>
              <a:t>Lewis E. Forrest II</a:t>
            </a:r>
            <a:r>
              <a:rPr lang="en-US" sz="1650" dirty="0"/>
              <a:t>, is currently an Associate Dean for University Life at George Mason University. University Life supports every student at Mason, from orientation through graduation. It prepares Mason students for the demands of work, social responsibility, and life in an ever-changing global society. Within University Life, Lewis supervises three units and serves on several campus wide committees and initiatives. Many of the initiatives are specific to Well-Being and student engagement.</a:t>
            </a:r>
            <a:endParaRPr lang="en-US" sz="1650" dirty="0">
              <a:cs typeface="Calibri"/>
            </a:endParaRPr>
          </a:p>
          <a:p>
            <a:endParaRPr lang="en-US" sz="1650" dirty="0">
              <a:cs typeface="Calibri"/>
            </a:endParaRPr>
          </a:p>
          <a:p>
            <a:r>
              <a:rPr lang="en-US" sz="1650" dirty="0"/>
              <a:t>He was previously the Executive Director of Mason’s Early Identification Program. He is an Alum of Mason (1996) receiving his Bachelor of Arts degree in English with a minor in African-American Studies. In 2005 he received his Master’s degree in Counseling and Development and was recognized by the College of Education and Human Development for outstanding achievement and academic excellence. He also has years of experience as a Professional School Counselor in Prince William County Public Schools.</a:t>
            </a:r>
            <a:endParaRPr lang="en-US" sz="1650" dirty="0">
              <a:cs typeface="Calibri"/>
            </a:endParaRPr>
          </a:p>
          <a:p>
            <a:pPr marL="3371850" lvl="8"/>
            <a:endParaRPr lang="en-US" sz="1650" dirty="0">
              <a:latin typeface="Helvetica Light"/>
              <a:cs typeface="Calibri"/>
            </a:endParaRPr>
          </a:p>
        </p:txBody>
      </p:sp>
      <p:pic>
        <p:nvPicPr>
          <p:cNvPr id="6" name="Picture 8">
            <a:extLst>
              <a:ext uri="{FF2B5EF4-FFF2-40B4-BE49-F238E27FC236}">
                <a16:creationId xmlns:a16="http://schemas.microsoft.com/office/drawing/2014/main" id="{71124456-2D0A-4E2F-AD9E-711254178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24" y="1708238"/>
            <a:ext cx="3045301" cy="323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32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77000"/>
            <a:ext cx="9144000" cy="431800"/>
          </a:xfrm>
          <a:prstGeom prst="rect">
            <a:avLst/>
          </a:prstGeom>
          <a:solidFill>
            <a:srgbClr val="63BE6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129349" y="201459"/>
            <a:ext cx="7776488" cy="861774"/>
          </a:xfrm>
          <a:prstGeom prst="rect">
            <a:avLst/>
          </a:prstGeom>
          <a:noFill/>
        </p:spPr>
        <p:txBody>
          <a:bodyPr wrap="none" rtlCol="0" anchor="t">
            <a:spAutoFit/>
          </a:bodyPr>
          <a:lstStyle/>
          <a:p>
            <a:r>
              <a:rPr lang="en-US" sz="3200">
                <a:solidFill>
                  <a:schemeClr val="bg1"/>
                </a:solidFill>
                <a:latin typeface="Futura Medium"/>
                <a:ea typeface="Futura Medium" charset="0"/>
                <a:cs typeface="Futura Medium" charset="0"/>
              </a:rPr>
              <a:t>Dr. Rachel Wernicke – Associate Dean</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84B0AB76-4118-4BA5-A5DB-8B7E90EC0602}"/>
              </a:ext>
            </a:extLst>
          </p:cNvPr>
          <p:cNvSpPr txBox="1"/>
          <p:nvPr/>
        </p:nvSpPr>
        <p:spPr>
          <a:xfrm>
            <a:off x="126907" y="1134914"/>
            <a:ext cx="6314533" cy="54245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Dr. Rachel Wernicke</a:t>
            </a:r>
            <a:r>
              <a:rPr lang="en-US" sz="1600" dirty="0"/>
              <a:t> is a licensed clinical psychologist, currently serving as Associate Dean and Chief Mental Health Officer in University Life where she leads mental health-related initiatives and provides leadership oversight to three units: Counseling and Psychological Services, Student Health Services, and Disability Services. Most recently, she served as Executive Director in Counseling and Psychological Services at George Mason. She completed her doctoral degree in psychology at American University and her doctoral internship and postdoctoral fellowship at Massachusetts General Hospital/Harvard Medical School. Dr. Wernicke’s areas of expertise include college student mental health, anxiety disorders, and trauma. </a:t>
            </a:r>
            <a:endParaRPr lang="en-US" sz="1600" dirty="0">
              <a:cs typeface="Calibri"/>
            </a:endParaRPr>
          </a:p>
          <a:p>
            <a:endParaRPr lang="en-US" sz="1600" dirty="0">
              <a:cs typeface="Calibri"/>
            </a:endParaRPr>
          </a:p>
          <a:p>
            <a:r>
              <a:rPr lang="en-US" sz="1600" dirty="0"/>
              <a:t>At Mason, she is working on several initiatives, including engaging the Mason community in a public health approach to suicide prevention in partnership with the Jed Foundation and increasing access to mental health services to under-served students. Rachel has been a supervisor for more than 25 years. She has supervised soldiers, non-commissioned officers, and commissioned officers when she served in the Army. She has also supervised graduate student therapists, masters and doctoral level therapists, psychiatry residents and psychiatrists, administrative staff, full and part-time faculty and staff, and leaders at different levels. </a:t>
            </a:r>
            <a:endParaRPr lang="en-US" sz="1600" dirty="0">
              <a:cs typeface="Calibri"/>
            </a:endParaRPr>
          </a:p>
        </p:txBody>
      </p:sp>
      <p:pic>
        <p:nvPicPr>
          <p:cNvPr id="6146" name="Picture 2">
            <a:extLst>
              <a:ext uri="{FF2B5EF4-FFF2-40B4-BE49-F238E27FC236}">
                <a16:creationId xmlns:a16="http://schemas.microsoft.com/office/drawing/2014/main" id="{1C2B9621-CDD4-4CCD-9D72-58A4D30C0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88" r="1590"/>
          <a:stretch/>
        </p:blipFill>
        <p:spPr bwMode="auto">
          <a:xfrm>
            <a:off x="6583010" y="1767840"/>
            <a:ext cx="2294636" cy="300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7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80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63BE6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103371" y="279391"/>
            <a:ext cx="6867586"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 Dr. Adrienne Thompson - Director</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84B0AB76-4118-4BA5-A5DB-8B7E90EC0602}"/>
              </a:ext>
            </a:extLst>
          </p:cNvPr>
          <p:cNvSpPr txBox="1"/>
          <p:nvPr/>
        </p:nvSpPr>
        <p:spPr>
          <a:xfrm>
            <a:off x="190706" y="1230679"/>
            <a:ext cx="5623098" cy="53758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b="1" dirty="0"/>
              <a:t>Dr. Adrienne Thompson</a:t>
            </a:r>
            <a:r>
              <a:rPr lang="en-US" sz="1650" dirty="0"/>
              <a:t> is currently the Director of the Mason Care Network at George Mason University. Dr. Thompson is responsible for implementing Mason’s new success coaching program in collaboration with the major advisors at the institution that is geared toward increasing student success and retention of the undergraduate student population at the institution. Dr. Thompson also works with incoming freshmen, transfer students, and students at-risk of leaving the institution to help with their transition to Mason and provide support to help students be successful at the institution. Dr. Thompson is passionate about helping students be successful during their time in higher education.</a:t>
            </a:r>
            <a:endParaRPr lang="en-US" sz="1650" b="1" dirty="0">
              <a:cs typeface="Calibri" panose="020F0502020204030204"/>
            </a:endParaRPr>
          </a:p>
          <a:p>
            <a:r>
              <a:rPr lang="en-US" sz="1650" dirty="0"/>
              <a:t>  </a:t>
            </a:r>
            <a:endParaRPr lang="en-US" sz="1650" b="1" dirty="0">
              <a:cs typeface="Calibri"/>
            </a:endParaRPr>
          </a:p>
          <a:p>
            <a:r>
              <a:rPr lang="en-US" sz="1650" dirty="0"/>
              <a:t>She received her Bachelor’s degree in Audiology from the University of Tennessee, her Master’s degree in Higher Education and Student Affairs from Indiana University – Bloomington, and her Ph.D. in Education, specializing in higher education from Mason. Dr. Thompson has been a supervisor for almost 10 years, supervising undergraduates, graduate students, paraprofessional, and professional staff. </a:t>
            </a:r>
            <a:endParaRPr lang="en-US" sz="1650" b="1">
              <a:latin typeface="Calibri"/>
              <a:cs typeface="Calibri"/>
            </a:endParaRPr>
          </a:p>
        </p:txBody>
      </p:sp>
      <p:pic>
        <p:nvPicPr>
          <p:cNvPr id="1026" name="Picture 2">
            <a:extLst>
              <a:ext uri="{FF2B5EF4-FFF2-40B4-BE49-F238E27FC236}">
                <a16:creationId xmlns:a16="http://schemas.microsoft.com/office/drawing/2014/main" id="{62C4A5BF-1D27-42E9-BA72-709840FF2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768" y="1640607"/>
            <a:ext cx="2581192" cy="2581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30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80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63BE6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168315" y="240425"/>
            <a:ext cx="6939720"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Josh </a:t>
            </a:r>
            <a:r>
              <a:rPr lang="en-US" sz="3200" dirty="0" err="1">
                <a:solidFill>
                  <a:schemeClr val="bg1"/>
                </a:solidFill>
                <a:latin typeface="Futura Medium" charset="0"/>
                <a:ea typeface="Futura Medium" charset="0"/>
                <a:cs typeface="Futura Medium" charset="0"/>
              </a:rPr>
              <a:t>Kinchen</a:t>
            </a:r>
            <a:r>
              <a:rPr lang="en-US" sz="3200" dirty="0">
                <a:solidFill>
                  <a:schemeClr val="bg1"/>
                </a:solidFill>
                <a:latin typeface="Futura Medium" charset="0"/>
                <a:ea typeface="Futura Medium" charset="0"/>
                <a:cs typeface="Futura Medium" charset="0"/>
              </a:rPr>
              <a:t> – Associate Director </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84B0AB76-4118-4BA5-A5DB-8B7E90EC0602}"/>
              </a:ext>
            </a:extLst>
          </p:cNvPr>
          <p:cNvSpPr txBox="1"/>
          <p:nvPr/>
        </p:nvSpPr>
        <p:spPr>
          <a:xfrm>
            <a:off x="126907" y="1097103"/>
            <a:ext cx="5714018" cy="54245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1600" b="1" dirty="0"/>
              <a:t>Josh Kinchen </a:t>
            </a:r>
            <a:r>
              <a:rPr lang="en-US" sz="1600" dirty="0"/>
              <a:t>joined the ODIME team in February of 2018.  He serves as Associate Director for LGBTQ Resources.  Within this role, he supervises the team in LGBTQ Resources office and also provides guidance on training development in ODIME and LGBTQ Resources. He previously worked as the Student Program Coordinator in Student Government Association, working with the Allies &amp; Safe Zones program, the Pride Student Union, Congress of Graduate Students, and other initiatives, at Florida State University. </a:t>
            </a:r>
            <a:endParaRPr lang="en-US" sz="1600" dirty="0">
              <a:cs typeface="Calibri"/>
            </a:endParaRPr>
          </a:p>
          <a:p>
            <a:pPr fontAlgn="base"/>
            <a:endParaRPr lang="en-US" sz="1600" dirty="0">
              <a:cs typeface="Calibri"/>
            </a:endParaRPr>
          </a:p>
          <a:p>
            <a:pPr fontAlgn="base"/>
            <a:r>
              <a:rPr lang="en-US" sz="1600" dirty="0"/>
              <a:t>Prior to his career in higher education, Josh served in the United States Marine Corps. Due to this experience, his Master’s thesis was focused on the experiences of LGB military veterans in their undergraduate college experience. This research is soon to be published, to help inform the intersections of support for LGBTQ students, military veterans, and LGBTQ military veterans on college campuses. Mr. Kinchen hails from Slidell, LA, which is in the greater New Orleans area. Josh holds an associate’s degree in Pre-Sociology from Cape Fear Community, a bachelor’s degree in Communication Studies and a Master’s Degree in Higher Education from the University of North Carolina Wilmington. </a:t>
            </a:r>
            <a:endParaRPr lang="en-US" sz="1600" dirty="0">
              <a:cs typeface="Calibri"/>
            </a:endParaRPr>
          </a:p>
        </p:txBody>
      </p:sp>
      <p:pic>
        <p:nvPicPr>
          <p:cNvPr id="2050" name="Picture 2">
            <a:extLst>
              <a:ext uri="{FF2B5EF4-FFF2-40B4-BE49-F238E27FC236}">
                <a16:creationId xmlns:a16="http://schemas.microsoft.com/office/drawing/2014/main" id="{6AF862D7-9AA6-43C5-8769-6A6B51A9D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565" y="1965804"/>
            <a:ext cx="2790508" cy="2790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5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800"/>
            <a:ext cx="9144000" cy="10699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85000"/>
                  <a:lumOff val="15000"/>
                </a:schemeClr>
              </a:solidFill>
              <a:latin typeface="Futura" charset="0"/>
              <a:ea typeface="Futura" charset="0"/>
              <a:cs typeface="Futura" charset="0"/>
            </a:endParaRPr>
          </a:p>
        </p:txBody>
      </p:sp>
      <p:sp>
        <p:nvSpPr>
          <p:cNvPr id="7" name="border_bottom"/>
          <p:cNvSpPr/>
          <p:nvPr/>
        </p:nvSpPr>
        <p:spPr>
          <a:xfrm>
            <a:off x="0" y="6426200"/>
            <a:ext cx="9144000" cy="431800"/>
          </a:xfrm>
          <a:prstGeom prst="rect">
            <a:avLst/>
          </a:prstGeom>
          <a:solidFill>
            <a:srgbClr val="63BE6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6841"/>
              </a:solidFill>
            </a:endParaRPr>
          </a:p>
        </p:txBody>
      </p:sp>
      <p:sp>
        <p:nvSpPr>
          <p:cNvPr id="8" name="TextBox 7"/>
          <p:cNvSpPr txBox="1"/>
          <p:nvPr/>
        </p:nvSpPr>
        <p:spPr>
          <a:xfrm>
            <a:off x="246246" y="279391"/>
            <a:ext cx="6697667" cy="861774"/>
          </a:xfrm>
          <a:prstGeom prst="rect">
            <a:avLst/>
          </a:prstGeom>
          <a:noFill/>
        </p:spPr>
        <p:txBody>
          <a:bodyPr wrap="none" rtlCol="0">
            <a:spAutoFit/>
          </a:bodyPr>
          <a:lstStyle/>
          <a:p>
            <a:r>
              <a:rPr lang="en-US" sz="3200" dirty="0">
                <a:solidFill>
                  <a:schemeClr val="bg1"/>
                </a:solidFill>
                <a:latin typeface="Futura Medium" charset="0"/>
                <a:ea typeface="Futura Medium" charset="0"/>
                <a:cs typeface="Futura Medium" charset="0"/>
              </a:rPr>
              <a:t>Chris Williams – Assistant Director </a:t>
            </a:r>
          </a:p>
          <a:p>
            <a:endParaRPr lang="en-US" dirty="0"/>
          </a:p>
        </p:txBody>
      </p:sp>
      <p:sp>
        <p:nvSpPr>
          <p:cNvPr id="10" name="TextBox 9"/>
          <p:cNvSpPr txBox="1"/>
          <p:nvPr/>
        </p:nvSpPr>
        <p:spPr>
          <a:xfrm>
            <a:off x="6575463" y="6027142"/>
            <a:ext cx="2441630" cy="276999"/>
          </a:xfrm>
          <a:prstGeom prst="rect">
            <a:avLst/>
          </a:prstGeom>
          <a:noFill/>
        </p:spPr>
        <p:txBody>
          <a:bodyPr wrap="none" rtlCol="0">
            <a:spAutoFit/>
          </a:bodyPr>
          <a:lstStyle/>
          <a:p>
            <a:r>
              <a:rPr lang="en-US" sz="1200">
                <a:latin typeface="Futura Medium" charset="0"/>
                <a:ea typeface="Futura Medium" charset="0"/>
                <a:cs typeface="Futura Medium" charset="0"/>
              </a:rPr>
              <a:t>GEORGE MASON UNIVERSITY</a:t>
            </a:r>
            <a:endParaRPr lang="en-US"/>
          </a:p>
        </p:txBody>
      </p:sp>
      <p:sp>
        <p:nvSpPr>
          <p:cNvPr id="2" name="TextBox 1">
            <a:extLst>
              <a:ext uri="{FF2B5EF4-FFF2-40B4-BE49-F238E27FC236}">
                <a16:creationId xmlns:a16="http://schemas.microsoft.com/office/drawing/2014/main" id="{84B0AB76-4118-4BA5-A5DB-8B7E90EC0602}"/>
              </a:ext>
            </a:extLst>
          </p:cNvPr>
          <p:cNvSpPr txBox="1"/>
          <p:nvPr/>
        </p:nvSpPr>
        <p:spPr>
          <a:xfrm>
            <a:off x="245165" y="1420922"/>
            <a:ext cx="5064588"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Chris Williams</a:t>
            </a:r>
            <a:r>
              <a:rPr lang="en-US" dirty="0"/>
              <a:t> was born and raised in a small town outside of Richmond and currently resides in Falls Church, VA. He received his Bachelor's degree in Communication from Mason in 2015 and most recently received his Master of Arts in Higher Education from Mason this summer. </a:t>
            </a:r>
            <a:endParaRPr lang="en-US"/>
          </a:p>
          <a:p>
            <a:endParaRPr lang="en-US" dirty="0">
              <a:cs typeface="Calibri" panose="020F0502020204030204"/>
            </a:endParaRPr>
          </a:p>
          <a:p>
            <a:r>
              <a:rPr lang="en-US" dirty="0"/>
              <a:t>Chris has been working with the Mason Autism Support Initiative in Disability Services since its pilot year in 2014. He became Program Coordinator in 2016 and most recently transitioned into the role of Assistant Director this summer. Chris has been a supervisor of undergraduate peer mentors for 5 years. </a:t>
            </a:r>
            <a:endParaRPr lang="en-US" dirty="0">
              <a:cs typeface="Calibri" panose="020F0502020204030204"/>
            </a:endParaRPr>
          </a:p>
          <a:p>
            <a:pPr>
              <a:spcAft>
                <a:spcPts val="800"/>
              </a:spcAft>
            </a:pPr>
            <a:endParaRPr lang="en-US" b="1" dirty="0">
              <a:latin typeface="Calibri"/>
              <a:cs typeface="Calibri"/>
            </a:endParaRPr>
          </a:p>
        </p:txBody>
      </p:sp>
      <p:pic>
        <p:nvPicPr>
          <p:cNvPr id="3074" name="Picture 2">
            <a:extLst>
              <a:ext uri="{FF2B5EF4-FFF2-40B4-BE49-F238E27FC236}">
                <a16:creationId xmlns:a16="http://schemas.microsoft.com/office/drawing/2014/main" id="{24765A55-1583-4E76-8243-969B8F545A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2" r="11467" b="3970"/>
          <a:stretch/>
        </p:blipFill>
        <p:spPr bwMode="auto">
          <a:xfrm>
            <a:off x="5619771" y="1711241"/>
            <a:ext cx="2934949" cy="2901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792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F4ADF83860F24BAE4D140C8A60CF1C" ma:contentTypeVersion="12" ma:contentTypeDescription="Create a new document." ma:contentTypeScope="" ma:versionID="1a0880a205300732389404b3f458ba9f">
  <xsd:schema xmlns:xsd="http://www.w3.org/2001/XMLSchema" xmlns:xs="http://www.w3.org/2001/XMLSchema" xmlns:p="http://schemas.microsoft.com/office/2006/metadata/properties" xmlns:ns2="080158b9-551c-4342-92c9-aa96cd7b5d9e" xmlns:ns3="d7e9f8a0-6d72-4df9-aafc-8d327cf1b759" targetNamespace="http://schemas.microsoft.com/office/2006/metadata/properties" ma:root="true" ma:fieldsID="4df039066ef969df20b630c15d06ff21" ns2:_="" ns3:_="">
    <xsd:import namespace="080158b9-551c-4342-92c9-aa96cd7b5d9e"/>
    <xsd:import namespace="d7e9f8a0-6d72-4df9-aafc-8d327cf1b7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158b9-551c-4342-92c9-aa96cd7b5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e9f8a0-6d72-4df9-aafc-8d327cf1b75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7e9f8a0-6d72-4df9-aafc-8d327cf1b759">
      <UserInfo>
        <DisplayName>Rebecca T Stauffacher</DisplayName>
        <AccountId>6</AccountId>
        <AccountType/>
      </UserInfo>
      <UserInfo>
        <DisplayName>Amy M Snyder</DisplayName>
        <AccountId>66</AccountId>
        <AccountType/>
      </UserInfo>
      <UserInfo>
        <DisplayName>Morgan M Thompson</DisplayName>
        <AccountId>105</AccountId>
        <AccountType/>
      </UserInfo>
      <UserInfo>
        <DisplayName>David A Gaskins</DisplayName>
        <AccountId>13</AccountId>
        <AccountType/>
      </UserInfo>
      <UserInfo>
        <DisplayName>Kelly C Reid</DisplayName>
        <AccountId>63</AccountId>
        <AccountType/>
      </UserInfo>
      <UserInfo>
        <DisplayName>Krisztina J Roder</DisplayName>
        <AccountId>75</AccountId>
        <AccountType/>
      </UserInfo>
      <UserInfo>
        <DisplayName>Jodi Ross</DisplayName>
        <AccountId>76</AccountId>
        <AccountType/>
      </UserInfo>
      <UserInfo>
        <DisplayName>Rita Snyder Furr</DisplayName>
        <AccountId>79</AccountId>
        <AccountType/>
      </UserInfo>
      <UserInfo>
        <DisplayName>Trasi M Watson</DisplayName>
        <AccountId>80</AccountId>
        <AccountType/>
      </UserInfo>
      <UserInfo>
        <DisplayName>Jeffrey M Fichter</DisplayName>
        <AccountId>103</AccountId>
        <AccountType/>
      </UserInfo>
      <UserInfo>
        <DisplayName>Meeghan Milette</DisplayName>
        <AccountId>59</AccountId>
        <AccountType/>
      </UserInfo>
    </SharedWithUsers>
  </documentManagement>
</p:properties>
</file>

<file path=customXml/itemProps1.xml><?xml version="1.0" encoding="utf-8"?>
<ds:datastoreItem xmlns:ds="http://schemas.openxmlformats.org/officeDocument/2006/customXml" ds:itemID="{F266D6CE-4E0C-4440-8C9D-AA1029EA537B}">
  <ds:schemaRefs>
    <ds:schemaRef ds:uri="http://schemas.microsoft.com/sharepoint/v3/contenttype/forms"/>
  </ds:schemaRefs>
</ds:datastoreItem>
</file>

<file path=customXml/itemProps2.xml><?xml version="1.0" encoding="utf-8"?>
<ds:datastoreItem xmlns:ds="http://schemas.openxmlformats.org/officeDocument/2006/customXml" ds:itemID="{0F17A55E-74FB-4DF4-83A7-90B3F0635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158b9-551c-4342-92c9-aa96cd7b5d9e"/>
    <ds:schemaRef ds:uri="d7e9f8a0-6d72-4df9-aafc-8d327cf1b7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267C31-3609-43C9-A1B5-1220A95D213A}">
  <ds:schemaRefs>
    <ds:schemaRef ds:uri="http://schemas.microsoft.com/office/2006/metadata/properties"/>
    <ds:schemaRef ds:uri="http://schemas.microsoft.com/office/infopath/2007/PartnerControls"/>
    <ds:schemaRef ds:uri="d7e9f8a0-6d72-4df9-aafc-8d327cf1b759"/>
  </ds:schemaRefs>
</ds:datastoreItem>
</file>

<file path=docProps/app.xml><?xml version="1.0" encoding="utf-8"?>
<Properties xmlns="http://schemas.openxmlformats.org/officeDocument/2006/extended-properties" xmlns:vt="http://schemas.openxmlformats.org/officeDocument/2006/docPropsVTypes">
  <Template>Office Theme</Template>
  <TotalTime>4257</TotalTime>
  <Words>674</Words>
  <Application>Microsoft Office PowerPoint</Application>
  <PresentationFormat>On-screen Show (4:3)</PresentationFormat>
  <Paragraphs>125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UL &amp; Friends Supervision Collective Committee</vt:lpstr>
      <vt:lpstr> 2019 Supervision Survey</vt:lpstr>
      <vt:lpstr> 2019 Supervision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Telliffier A Morris</dc:creator>
  <cp:lastModifiedBy>Meeghan Milette</cp:lastModifiedBy>
  <cp:revision>285</cp:revision>
  <dcterms:created xsi:type="dcterms:W3CDTF">2018-11-27T14:13:24Z</dcterms:created>
  <dcterms:modified xsi:type="dcterms:W3CDTF">2020-04-23T16:44:04Z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0x01010009F4ADF83860F24BAE4D140C8A60CF1C</vt:lpwstr>
  </property>
  <property fmtid="{D5CDD505-2E9C-101B-9397-08002B2CF9AE}" pid="3" name="IsMyDocuments">
    <vt:bool>true</vt:bool>
  </property>
  <property fmtid="{D5CDD505-2E9C-101B-9397-08002B2CF9AE}" pid="4" name="Order">
    <vt:r8>104300</vt:r8>
  </property>
  <property fmtid="{D5CDD505-2E9C-101B-9397-08002B2CF9AE}" pid="5" name="ComplianceAssetId">
    <vt:lpwstr/>
  </property>
</Properties>
</file>